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8"/>
  </p:notesMasterIdLst>
  <p:handoutMasterIdLst>
    <p:handoutMasterId r:id="rId9"/>
  </p:handoutMasterIdLst>
  <p:sldIdLst>
    <p:sldId id="257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8">
          <p15:clr>
            <a:srgbClr val="A4A3A4"/>
          </p15:clr>
        </p15:guide>
        <p15:guide id="2" pos="5488">
          <p15:clr>
            <a:srgbClr val="A4A3A4"/>
          </p15:clr>
        </p15:guide>
        <p15:guide id="3" pos="2549">
          <p15:clr>
            <a:srgbClr val="A4A3A4"/>
          </p15:clr>
        </p15:guide>
        <p15:guide id="4" pos="24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6479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48" y="419"/>
      </p:cViewPr>
      <p:guideLst>
        <p:guide orient="horz" pos="708"/>
        <p:guide pos="5488"/>
        <p:guide pos="2549"/>
        <p:guide pos="24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48" d="100"/>
          <a:sy n="148" d="100"/>
        </p:scale>
        <p:origin x="-2136" y="4208"/>
      </p:cViewPr>
      <p:guideLst>
        <p:guide orient="horz" pos="3024"/>
        <p:guide pos="2304"/>
      </p:guideLst>
    </p:cSldViewPr>
  </p:notesViewPr>
  <p:gridSpacing cx="36576" cy="3657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827520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/>
            </a:lvl1pPr>
          </a:lstStyle>
          <a:p>
            <a:pPr algn="l"/>
            <a:fld id="{697B12D4-4E44-48C5-B3AA-ECDAF4D2CE64}" type="slidenum">
              <a:rPr lang="en-US" b="1" smtClean="0"/>
              <a:pPr algn="l"/>
              <a:t>‹#›</a:t>
            </a:fld>
            <a:endParaRPr lang="en-US" b="1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590711" y="108175"/>
            <a:ext cx="4801244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8430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28076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 b="1"/>
            </a:lvl1pPr>
          </a:lstStyle>
          <a:p>
            <a:fld id="{30F18498-1159-498D-8DC7-E1A69C582D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568959" y="101414"/>
            <a:ext cx="5022188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pic>
        <p:nvPicPr>
          <p:cNvPr id="8" name="Picture 7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2A3C97-3DE2-034F-9902-F925B528D39C}" type="slidenum">
              <a:rPr lang="en-US">
                <a:latin typeface="Times New Roman" charset="0"/>
              </a:rPr>
              <a:pPr/>
              <a:t>1</a:t>
            </a:fld>
            <a:endParaRPr lang="en-US">
              <a:latin typeface="Times New Roman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6350" y="728663"/>
            <a:ext cx="4803775" cy="3603625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49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FD6DDF0-F608-BF4B-8D07-C596D8745C0C}" type="slidenum">
              <a:rPr lang="en-US">
                <a:latin typeface="Times New Roman" charset="0"/>
              </a:rPr>
              <a:pPr/>
              <a:t>3</a:t>
            </a:fld>
            <a:endParaRPr lang="en-US">
              <a:latin typeface="Times New Roman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6350" y="728663"/>
            <a:ext cx="4803775" cy="3603625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PSP1 Common Errors</a:t>
            </a:r>
          </a:p>
          <a:p>
            <a:pPr lvl="1" eaLnBrk="1" hangingPunct="1">
              <a:buFontTx/>
              <a:buChar char="•"/>
            </a:pPr>
            <a:r>
              <a:rPr lang="en-US"/>
              <a:t>not following your own coding standard</a:t>
            </a:r>
          </a:p>
          <a:p>
            <a:pPr lvl="1" eaLnBrk="1" hangingPunct="1">
              <a:buFontTx/>
              <a:buChar char="•"/>
            </a:pPr>
            <a:r>
              <a:rPr lang="en-US"/>
              <a:t>focusing on estimating accuracy over balance</a:t>
            </a:r>
          </a:p>
          <a:p>
            <a:pPr lvl="1" eaLnBrk="1" hangingPunct="1">
              <a:buFontTx/>
              <a:buChar char="•"/>
            </a:pPr>
            <a:r>
              <a:rPr lang="en-US"/>
              <a:t>focusing on accuracy of the pieces over accuracy of the whole (e.g. how is CPI?)</a:t>
            </a:r>
          </a:p>
          <a:p>
            <a:pPr lvl="1" eaLnBrk="1" hangingPunct="1">
              <a:buFontTx/>
              <a:buChar char="•"/>
            </a:pPr>
            <a:r>
              <a:rPr lang="en-US"/>
              <a:t>establishing a habit of data collection</a:t>
            </a:r>
          </a:p>
          <a:p>
            <a:pPr lvl="1" eaLnBrk="1" hangingPunct="1">
              <a:buFontTx/>
              <a:buChar char="•"/>
            </a:pPr>
            <a:r>
              <a:rPr lang="en-US"/>
              <a:t>misunderstanding iterative development (they think they have to use waterfall process)</a:t>
            </a:r>
          </a:p>
          <a:p>
            <a:pPr lvl="1" eaLnBrk="1" hangingPunct="1">
              <a:buFontTx/>
              <a:buChar char="•"/>
            </a:pPr>
            <a:r>
              <a:rPr lang="en-US"/>
              <a:t>some understanding of personal performance</a:t>
            </a:r>
          </a:p>
          <a:p>
            <a:pPr lvl="2" eaLnBrk="1" hangingPunct="1">
              <a:buFontTx/>
              <a:buChar char="•"/>
            </a:pPr>
            <a:r>
              <a:rPr lang="en-US"/>
              <a:t>average, max, and min productivity</a:t>
            </a:r>
          </a:p>
          <a:p>
            <a:pPr lvl="2" eaLnBrk="1" hangingPunct="1">
              <a:buFontTx/>
              <a:buChar char="•"/>
            </a:pPr>
            <a:r>
              <a:rPr lang="en-US"/>
              <a:t>how I spend my time?</a:t>
            </a:r>
          </a:p>
          <a:p>
            <a:pPr lvl="2" eaLnBrk="1" hangingPunct="1">
              <a:buFontTx/>
              <a:buChar char="•"/>
            </a:pPr>
            <a:r>
              <a:rPr lang="en-US"/>
              <a:t>how I should spend my time?</a:t>
            </a:r>
          </a:p>
          <a:p>
            <a:pPr lvl="2" eaLnBrk="1" hangingPunct="1">
              <a:buFontTx/>
              <a:buChar char="•"/>
            </a:pPr>
            <a:r>
              <a:rPr lang="en-US"/>
              <a:t>what is the quality of my code?</a:t>
            </a:r>
          </a:p>
          <a:p>
            <a:pPr lvl="2" eaLnBrk="1" hangingPunct="1">
              <a:buFontTx/>
              <a:buChar char="•"/>
            </a:pPr>
            <a:r>
              <a:rPr lang="en-US"/>
              <a:t>how predictable/consistent is my process?</a:t>
            </a:r>
          </a:p>
          <a:p>
            <a:pPr lvl="1" eaLnBrk="1" hangingPunct="1">
              <a:buFontTx/>
              <a:buChar char="•"/>
            </a:pPr>
            <a:r>
              <a:rPr lang="en-US"/>
              <a:t>recognizing personal strengths and weaknesses</a:t>
            </a:r>
          </a:p>
          <a:p>
            <a:pPr lvl="1" eaLnBrk="1" hangingPunct="1">
              <a:buFontTx/>
              <a:buChar char="•"/>
            </a:pPr>
            <a:r>
              <a:rPr lang="en-US"/>
              <a:t>PIPs to prevent or mitigate common problems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61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3C841F5-0C0C-AB4B-B892-41D6D160210B}" type="slidenum">
              <a:rPr lang="en-US">
                <a:latin typeface="Times New Roman" charset="0"/>
              </a:rPr>
              <a:pPr/>
              <a:t>4</a:t>
            </a:fld>
            <a:endParaRPr lang="en-US">
              <a:latin typeface="Times New Roman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6350" y="728663"/>
            <a:ext cx="4803775" cy="3603625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923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8D1E7AE-0485-6C48-9916-4B888146CFD3}" type="slidenum">
              <a:rPr lang="en-US">
                <a:latin typeface="Times New Roman" charset="0"/>
              </a:rPr>
              <a:pPr/>
              <a:t>5</a:t>
            </a:fld>
            <a:endParaRPr lang="en-US">
              <a:latin typeface="Times New Roman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09788" y="646113"/>
            <a:ext cx="2870200" cy="2152650"/>
          </a:xfrm>
          <a:ln cap="flat"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6066" y="2922946"/>
            <a:ext cx="6134438" cy="610560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8006" tIns="49894" rIns="98006" bIns="49894"/>
          <a:lstStyle/>
          <a:p>
            <a:pPr defTabSz="967457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4D2B2B4-849F-9E4A-82FE-58AACB4CCF70}" type="slidenum">
              <a:rPr lang="en-US">
                <a:latin typeface="Times New Roman" charset="0"/>
              </a:rPr>
              <a:pPr/>
              <a:t>6</a:t>
            </a:fld>
            <a:endParaRPr lang="en-US">
              <a:latin typeface="Times New Roman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168" y="4560248"/>
            <a:ext cx="6512867" cy="431989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403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1295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2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</a:t>
            </a:r>
            <a:r>
              <a:rPr lang="en-US" sz="600" smtClean="0">
                <a:solidFill>
                  <a:srgbClr val="FFFFFF"/>
                </a:solidFill>
                <a:latin typeface="Arial"/>
                <a:cs typeface="Arial"/>
              </a:rPr>
              <a:t>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334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88983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895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455025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997773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41726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97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0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53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635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02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871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710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7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3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68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62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78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8641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90794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4668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45687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3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683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793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eaLnBrk="0" hangingPunct="0">
              <a:spcBef>
                <a:spcPct val="0"/>
              </a:spcBef>
            </a:pPr>
            <a:r>
              <a:rPr 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8" y="6470823"/>
            <a:ext cx="3816392" cy="2579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7599066" cy="7870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33" y="1081757"/>
            <a:ext cx="8320035" cy="4981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01933" y="40191"/>
            <a:ext cx="5346933" cy="15454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Fundamentals: Day 2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518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680" r:id="rId15"/>
    <p:sldLayoutId id="2147483676" r:id="rId16"/>
    <p:sldLayoutId id="2147483662" r:id="rId17"/>
    <p:sldLayoutId id="2147483664" r:id="rId18"/>
    <p:sldLayoutId id="2147483672" r:id="rId19"/>
    <p:sldLayoutId id="2147483673" r:id="rId20"/>
    <p:sldLayoutId id="2147483677" r:id="rId21"/>
    <p:sldLayoutId id="2147483674" r:id="rId22"/>
    <p:sldLayoutId id="2147483675" r:id="rId23"/>
    <p:sldLayoutId id="2147483684" r:id="rId2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131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indent="-1714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176213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68" userDrawn="1">
          <p15:clr>
            <a:srgbClr val="A4A3A4"/>
          </p15:clr>
        </p15:guide>
        <p15:guide id="0" pos="240" userDrawn="1">
          <p15:clr>
            <a:srgbClr val="A4A3A4"/>
          </p15:clr>
        </p15:guide>
        <p15:guide id="0" pos="600" userDrawn="1">
          <p15:clr>
            <a:srgbClr val="A4A3A4"/>
          </p15:clr>
        </p15:guide>
        <p15:guide id="0" pos="696" userDrawn="1">
          <p15:clr>
            <a:srgbClr val="A4A3A4"/>
          </p15:clr>
        </p15:guide>
        <p15:guide id="0" pos="1056" userDrawn="1">
          <p15:clr>
            <a:srgbClr val="A4A3A4"/>
          </p15:clr>
        </p15:guide>
        <p15:guide id="0" pos="1152" userDrawn="1">
          <p15:clr>
            <a:srgbClr val="A4A3A4"/>
          </p15:clr>
        </p15:guide>
        <p15:guide id="0" pos="1488" userDrawn="1">
          <p15:clr>
            <a:srgbClr val="A4A3A4"/>
          </p15:clr>
        </p15:guide>
        <p15:guide id="0" pos="1584" userDrawn="1">
          <p15:clr>
            <a:srgbClr val="A4A3A4"/>
          </p15:clr>
        </p15:guide>
        <p15:guide id="0" pos="1944" userDrawn="1">
          <p15:clr>
            <a:srgbClr val="A4A3A4"/>
          </p15:clr>
        </p15:guide>
        <p15:guide id="0" pos="2040" userDrawn="1">
          <p15:clr>
            <a:srgbClr val="A4A3A4"/>
          </p15:clr>
        </p15:guide>
        <p15:guide id="0" pos="2376" userDrawn="1">
          <p15:clr>
            <a:srgbClr val="A4A3A4"/>
          </p15:clr>
        </p15:guide>
        <p15:guide id="0" pos="2472" userDrawn="1">
          <p15:clr>
            <a:srgbClr val="A4A3A4"/>
          </p15:clr>
        </p15:guide>
        <p15:guide id="0" pos="2832" userDrawn="1">
          <p15:clr>
            <a:srgbClr val="A4A3A4"/>
          </p15:clr>
        </p15:guide>
        <p15:guide id="0" pos="2928" userDrawn="1">
          <p15:clr>
            <a:srgbClr val="A4A3A4"/>
          </p15:clr>
        </p15:guide>
        <p15:guide id="0" pos="3264" userDrawn="1">
          <p15:clr>
            <a:srgbClr val="A4A3A4"/>
          </p15:clr>
        </p15:guide>
        <p15:guide id="0" pos="3360" userDrawn="1">
          <p15:clr>
            <a:srgbClr val="A4A3A4"/>
          </p15:clr>
        </p15:guide>
        <p15:guide id="0" pos="3720" userDrawn="1">
          <p15:clr>
            <a:srgbClr val="A4A3A4"/>
          </p15:clr>
        </p15:guide>
        <p15:guide id="0" pos="3816" userDrawn="1">
          <p15:clr>
            <a:srgbClr val="A4A3A4"/>
          </p15:clr>
        </p15:guide>
        <p15:guide id="0" pos="4176" userDrawn="1">
          <p15:clr>
            <a:srgbClr val="A4A3A4"/>
          </p15:clr>
        </p15:guide>
        <p15:guide id="0" pos="4272" userDrawn="1">
          <p15:clr>
            <a:srgbClr val="A4A3A4"/>
          </p15:clr>
        </p15:guide>
        <p15:guide id="0" pos="4608" userDrawn="1">
          <p15:clr>
            <a:srgbClr val="A4A3A4"/>
          </p15:clr>
        </p15:guide>
        <p15:guide id="0" pos="4704" userDrawn="1">
          <p15:clr>
            <a:srgbClr val="A4A3A4"/>
          </p15:clr>
        </p15:guide>
        <p15:guide id="0" pos="5040" userDrawn="1">
          <p15:clr>
            <a:srgbClr val="A4A3A4"/>
          </p15:clr>
        </p15:guide>
        <p15:guide id="0" pos="5136" userDrawn="1">
          <p15:clr>
            <a:srgbClr val="A4A3A4"/>
          </p15:clr>
        </p15:guide>
        <p15:guide id="0" pos="5496" userDrawn="1">
          <p15:clr>
            <a:srgbClr val="A4A3A4"/>
          </p15:clr>
        </p15:guide>
        <p15:guide id="0" orient="horz" pos="600" userDrawn="1">
          <p15:clr>
            <a:srgbClr val="A4A3A4"/>
          </p15:clr>
        </p15:guide>
        <p15:guide id="0" orient="horz" pos="720" userDrawn="1">
          <p15:clr>
            <a:srgbClr val="A4A3A4"/>
          </p15:clr>
        </p15:guide>
        <p15:guide id="0" orient="horz" pos="1104" userDrawn="1">
          <p15:clr>
            <a:srgbClr val="A4A3A4"/>
          </p15:clr>
        </p15:guide>
        <p15:guide id="0" orient="horz" pos="1200" userDrawn="1">
          <p15:clr>
            <a:srgbClr val="A4A3A4"/>
          </p15:clr>
        </p15:guide>
        <p15:guide id="0" orient="horz" pos="1560" userDrawn="1">
          <p15:clr>
            <a:srgbClr val="A4A3A4"/>
          </p15:clr>
        </p15:guide>
        <p15:guide id="0" orient="horz" pos="1656" userDrawn="1">
          <p15:clr>
            <a:srgbClr val="A4A3A4"/>
          </p15:clr>
        </p15:guide>
        <p15:guide id="0" orient="horz" pos="2016" userDrawn="1">
          <p15:clr>
            <a:srgbClr val="A4A3A4"/>
          </p15:clr>
        </p15:guide>
        <p15:guide id="0" orient="horz" pos="2112" userDrawn="1">
          <p15:clr>
            <a:srgbClr val="A4A3A4"/>
          </p15:clr>
        </p15:guide>
        <p15:guide id="0" orient="horz" pos="2472" userDrawn="1">
          <p15:clr>
            <a:srgbClr val="A4A3A4"/>
          </p15:clr>
        </p15:guide>
        <p15:guide id="0" orient="horz" pos="2568" userDrawn="1">
          <p15:clr>
            <a:srgbClr val="A4A3A4"/>
          </p15:clr>
        </p15:guide>
        <p15:guide id="0" orient="horz" pos="2928" userDrawn="1">
          <p15:clr>
            <a:srgbClr val="A4A3A4"/>
          </p15:clr>
        </p15:guide>
        <p15:guide id="0" orient="horz" pos="3024" userDrawn="1">
          <p15:clr>
            <a:srgbClr val="A4A3A4"/>
          </p15:clr>
        </p15:guide>
        <p15:guide id="0" orient="horz" pos="3384" userDrawn="1">
          <p15:clr>
            <a:srgbClr val="A4A3A4"/>
          </p15:clr>
        </p15:guide>
        <p15:guide id="0" orient="horz" pos="3480" userDrawn="1">
          <p15:clr>
            <a:srgbClr val="A4A3A4"/>
          </p15:clr>
        </p15:guide>
        <p15:guide id="0" orient="horz" pos="3840" userDrawn="1">
          <p15:clr>
            <a:srgbClr val="A4A3A4"/>
          </p15:clr>
        </p15:guide>
        <p15:guide id="0" pos="2880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\\localhost\Local%20Settings\Temp\wzaa5e\for%20claire\Module%20Drafts\L3%20Software%20Quality.ppt" TargetMode="External"/><Relationship Id="rId7" Type="http://schemas.openxmlformats.org/officeDocument/2006/relationships/hyperlink" Target="file:///\\localhost\Local%20Settings\Temp\wzaa5e\for%20claire\Module%20Drafts\ASGKIT%20PROG3.do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file:///\\localhost\Local%20Settings\Temp\wzaa5e\for%20claire\Module%20Drafts\Using%20PSP2.ppt" TargetMode="External"/><Relationship Id="rId5" Type="http://schemas.openxmlformats.org/officeDocument/2006/relationships/hyperlink" Target="file:///\\localhost\Local%20Settings\Temp\wzaa5e\for%20claire\Module%20Drafts\EX%20Code%20Review.doc" TargetMode="External"/><Relationship Id="rId4" Type="http://schemas.openxmlformats.org/officeDocument/2006/relationships/hyperlink" Target="file:///\\localhost\Local%20Settings\Temp\wzaa5e\for%20claire\Module%20Drafts\ASGKIT%20Review%20Checklists.do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000" dirty="0">
                <a:latin typeface="Arial" charset="0"/>
              </a:rPr>
              <a:t>PSP Fundamentals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Day </a:t>
            </a:r>
            <a:r>
              <a:rPr lang="en-US" dirty="0">
                <a:latin typeface="Arial" charset="0"/>
              </a:rPr>
              <a:t>Three Agenda </a:t>
            </a:r>
          </a:p>
        </p:txBody>
      </p:sp>
    </p:spTree>
    <p:extLst>
      <p:ext uri="{BB962C8B-B14F-4D97-AF65-F5344CB8AC3E}">
        <p14:creationId xmlns:p14="http://schemas.microsoft.com/office/powerpoint/2010/main" val="13036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Class Discussion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How is the process working?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conceptual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size accounting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using proxies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size estimation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effort estimation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test report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using the tool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Were you surprised by anything?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Common process issues</a:t>
            </a:r>
          </a:p>
        </p:txBody>
      </p:sp>
    </p:spTree>
    <p:extLst>
      <p:ext uri="{BB962C8B-B14F-4D97-AF65-F5344CB8AC3E}">
        <p14:creationId xmlns:p14="http://schemas.microsoft.com/office/powerpoint/2010/main" val="7194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 Data Review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en-US" smtClean="0"/>
              <a:t>Number of assignments submitted</a:t>
            </a:r>
          </a:p>
          <a:p>
            <a:pPr lvl="1"/>
            <a:r>
              <a:rPr lang="en-US" smtClean="0"/>
              <a:t>Actual development time</a:t>
            </a:r>
          </a:p>
          <a:p>
            <a:pPr lvl="1"/>
            <a:r>
              <a:rPr lang="en-US" smtClean="0"/>
              <a:t>Time estimating error</a:t>
            </a:r>
          </a:p>
          <a:p>
            <a:pPr lvl="1"/>
            <a:r>
              <a:rPr lang="en-US" smtClean="0"/>
              <a:t>Design time</a:t>
            </a:r>
          </a:p>
          <a:p>
            <a:pPr lvl="1"/>
            <a:r>
              <a:rPr lang="en-US" smtClean="0"/>
              <a:t>Compile time</a:t>
            </a:r>
          </a:p>
          <a:p>
            <a:pPr lvl="1"/>
            <a:r>
              <a:rPr lang="en-US" smtClean="0"/>
              <a:t>Test time</a:t>
            </a:r>
          </a:p>
          <a:p>
            <a:pPr lvl="1"/>
            <a:r>
              <a:rPr lang="en-US" smtClean="0"/>
              <a:t>Actual size</a:t>
            </a:r>
          </a:p>
          <a:p>
            <a:pPr lvl="1"/>
            <a:r>
              <a:rPr lang="en-US" smtClean="0"/>
              <a:t>Size estimating error</a:t>
            </a:r>
          </a:p>
          <a:p>
            <a:pPr lvl="1"/>
            <a:r>
              <a:rPr lang="en-US" smtClean="0"/>
              <a:t>Size vs. development time</a:t>
            </a: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smtClean="0"/>
              <a:t>Total Defects</a:t>
            </a:r>
          </a:p>
          <a:p>
            <a:pPr lvl="1"/>
            <a:r>
              <a:rPr lang="en-US" smtClean="0"/>
              <a:t>Defects found in compile</a:t>
            </a:r>
          </a:p>
          <a:p>
            <a:pPr lvl="1"/>
            <a:r>
              <a:rPr lang="en-US" smtClean="0"/>
              <a:t>Defects found in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30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Course Agenda - Day 3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b="1" dirty="0"/>
              <a:t>8:</a:t>
            </a:r>
            <a:r>
              <a:rPr lang="en-US" b="1" dirty="0" smtClean="0"/>
              <a:t>00</a:t>
            </a:r>
            <a:r>
              <a:rPr lang="en-US" dirty="0" smtClean="0"/>
              <a:t>	Continental </a:t>
            </a:r>
            <a:r>
              <a:rPr lang="en-US" dirty="0"/>
              <a:t>breakfast</a:t>
            </a:r>
          </a:p>
          <a:p>
            <a:pPr fontAlgn="base"/>
            <a:r>
              <a:rPr lang="en-US" b="1" dirty="0"/>
              <a:t>8:</a:t>
            </a:r>
            <a:r>
              <a:rPr lang="en-US" b="1" dirty="0" smtClean="0"/>
              <a:t>15</a:t>
            </a:r>
            <a:r>
              <a:rPr lang="en-US" dirty="0" smtClean="0"/>
              <a:t>	Class </a:t>
            </a:r>
            <a:r>
              <a:rPr lang="en-US" dirty="0"/>
              <a:t>data feedback</a:t>
            </a:r>
          </a:p>
          <a:p>
            <a:pPr fontAlgn="base"/>
            <a:r>
              <a:rPr lang="en-US" b="1" dirty="0"/>
              <a:t>8:</a:t>
            </a:r>
            <a:r>
              <a:rPr lang="en-US" b="1" dirty="0" smtClean="0"/>
              <a:t>30</a:t>
            </a:r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L3</a:t>
            </a:r>
            <a:r>
              <a:rPr lang="en-US" dirty="0">
                <a:hlinkClick r:id="rId3"/>
              </a:rPr>
              <a:t>. Software Quality</a:t>
            </a:r>
            <a:endParaRPr lang="en-US" dirty="0"/>
          </a:p>
          <a:p>
            <a:pPr fontAlgn="base"/>
            <a:r>
              <a:rPr lang="en-US" b="1" dirty="0"/>
              <a:t>10:</a:t>
            </a:r>
            <a:r>
              <a:rPr lang="en-US" b="1" dirty="0" smtClean="0"/>
              <a:t>00</a:t>
            </a:r>
            <a:r>
              <a:rPr lang="en-US" dirty="0" smtClean="0"/>
              <a:t>	Break</a:t>
            </a:r>
            <a:endParaRPr lang="en-US" dirty="0"/>
          </a:p>
          <a:p>
            <a:pPr fontAlgn="base"/>
            <a:r>
              <a:rPr lang="en-US" b="1" dirty="0"/>
              <a:t>10:</a:t>
            </a:r>
            <a:r>
              <a:rPr lang="en-US" b="1" dirty="0" smtClean="0"/>
              <a:t>15</a:t>
            </a:r>
            <a:r>
              <a:rPr lang="en-US" dirty="0" smtClean="0"/>
              <a:t>	Lab session</a:t>
            </a:r>
            <a:br>
              <a:rPr lang="en-US" dirty="0" smtClean="0"/>
            </a:br>
            <a:r>
              <a:rPr lang="en-US" dirty="0" smtClean="0"/>
              <a:t>	• </a:t>
            </a:r>
            <a:r>
              <a:rPr lang="en-US" dirty="0">
                <a:hlinkClick r:id="rId4"/>
              </a:rPr>
              <a:t>Design and code review </a:t>
            </a:r>
            <a:r>
              <a:rPr lang="en-US" dirty="0" smtClean="0">
                <a:hlinkClick r:id="rId4"/>
              </a:rPr>
              <a:t>checklist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• </a:t>
            </a:r>
            <a:r>
              <a:rPr lang="en-US" dirty="0">
                <a:hlinkClick r:id="rId5"/>
              </a:rPr>
              <a:t>Code review exercise</a:t>
            </a:r>
            <a:endParaRPr lang="en-US" dirty="0"/>
          </a:p>
          <a:p>
            <a:pPr fontAlgn="base"/>
            <a:r>
              <a:rPr lang="en-US" b="1" dirty="0"/>
              <a:t>12:</a:t>
            </a:r>
            <a:r>
              <a:rPr lang="en-US" b="1" dirty="0" smtClean="0"/>
              <a:t>00</a:t>
            </a:r>
            <a:r>
              <a:rPr lang="en-US" dirty="0" smtClean="0"/>
              <a:t>	Lunch</a:t>
            </a:r>
            <a:endParaRPr lang="en-US" dirty="0"/>
          </a:p>
          <a:p>
            <a:pPr fontAlgn="base"/>
            <a:r>
              <a:rPr lang="en-US" b="1" dirty="0"/>
              <a:t>1:</a:t>
            </a:r>
            <a:r>
              <a:rPr lang="en-US" b="1" dirty="0" smtClean="0"/>
              <a:t>00</a:t>
            </a:r>
            <a:r>
              <a:rPr lang="en-US" dirty="0" smtClean="0"/>
              <a:t>	Lab </a:t>
            </a:r>
            <a:r>
              <a:rPr lang="en-US" dirty="0"/>
              <a:t>session (continued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	• </a:t>
            </a:r>
            <a:r>
              <a:rPr lang="en-US" dirty="0">
                <a:hlinkClick r:id="rId6"/>
              </a:rPr>
              <a:t>Using PSP2 </a:t>
            </a:r>
            <a:r>
              <a:rPr lang="en-US" dirty="0" smtClean="0">
                <a:hlinkClick r:id="rId6"/>
              </a:rPr>
              <a:t>tutorial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• </a:t>
            </a:r>
            <a:r>
              <a:rPr lang="en-US" dirty="0">
                <a:hlinkClick r:id="rId7"/>
              </a:rPr>
              <a:t>Program 3 assignment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5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4116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P Template">
  <a:themeElements>
    <a:clrScheme name="Paul_palette">
      <a:dk1>
        <a:sysClr val="windowText" lastClr="000000"/>
      </a:dk1>
      <a:lt1>
        <a:sysClr val="window" lastClr="FFFFFF"/>
      </a:lt1>
      <a:dk2>
        <a:srgbClr val="005695"/>
      </a:dk2>
      <a:lt2>
        <a:srgbClr val="8D9BA9"/>
      </a:lt2>
      <a:accent1>
        <a:srgbClr val="005694"/>
      </a:accent1>
      <a:accent2>
        <a:srgbClr val="FCAC12"/>
      </a:accent2>
      <a:accent3>
        <a:srgbClr val="43AE38"/>
      </a:accent3>
      <a:accent4>
        <a:srgbClr val="FF6E00"/>
      </a:accent4>
      <a:accent5>
        <a:srgbClr val="6C137D"/>
      </a:accent5>
      <a:accent6>
        <a:srgbClr val="E1041B"/>
      </a:accent6>
      <a:hlink>
        <a:srgbClr val="0A50E1"/>
      </a:hlink>
      <a:folHlink>
        <a:srgbClr val="6EB2E6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804D264-0CB6-4E7C-B6E5-01534E2BC259}" vid="{C4204A5E-E926-4231-BBC2-AE614BB4B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79</TotalTime>
  <Words>188</Words>
  <Application>Microsoft Office PowerPoint</Application>
  <PresentationFormat>On-screen Show (4:3)</PresentationFormat>
  <Paragraphs>53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MS PGothic</vt:lpstr>
      <vt:lpstr>Arial</vt:lpstr>
      <vt:lpstr>Calibri</vt:lpstr>
      <vt:lpstr>Times New Roman</vt:lpstr>
      <vt:lpstr>PSP Template</vt:lpstr>
      <vt:lpstr>PSP Fundamentals Day Three Agenda </vt:lpstr>
      <vt:lpstr>PowerPoint Presentation</vt:lpstr>
      <vt:lpstr>Class Discussion</vt:lpstr>
      <vt:lpstr>Class Data Review</vt:lpstr>
      <vt:lpstr>Course Agenda - Day 3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khess</dc:creator>
  <cp:lastModifiedBy>wrn_loc_adm</cp:lastModifiedBy>
  <cp:revision>22</cp:revision>
  <cp:lastPrinted>2015-11-05T19:18:24Z</cp:lastPrinted>
  <dcterms:created xsi:type="dcterms:W3CDTF">2016-03-14T18:33:10Z</dcterms:created>
  <dcterms:modified xsi:type="dcterms:W3CDTF">2018-09-06T00:14:46Z</dcterms:modified>
</cp:coreProperties>
</file>